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2" r:id="rId13"/>
    <p:sldId id="273" r:id="rId14"/>
    <p:sldId id="276" r:id="rId15"/>
    <p:sldId id="274" r:id="rId16"/>
    <p:sldId id="267" r:id="rId17"/>
    <p:sldId id="268" r:id="rId18"/>
    <p:sldId id="269" r:id="rId19"/>
    <p:sldId id="270" r:id="rId20"/>
    <p:sldId id="275" r:id="rId21"/>
    <p:sldId id="26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98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9D08-462B-44C8-89AF-FD69C840C87B}" type="datetimeFigureOut">
              <a:rPr lang="de-DE" smtClean="0"/>
              <a:pPr/>
              <a:t>16.04.2016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4D21-410C-4FE8-9FB2-26950760582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Videos\WJT%20Workshop%20Videos\Steffen%20Mo&#776;ller%20-%20ein%20Deutscher%20unter%20Polen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Videos\WJT%20Workshop%20Videos\Was%20denken%20Deutsche%20ueber%20Polen-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Videos\WJT%20Workshop%20Videos\-Der%20Weltjugendtag%20ist%20mehr%20als%20das%20Event-%20-%20Ein%20Besuch%20in%20Krakau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Videos\WJT%20Workshop%20Videos\WYD%20Krakow%202016%20-%20Promo%20%5bOFFICIAL%5d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Videos\WJT%20Workshop%20Videos\-B&#322;ogos&#322;awieni%20mi&#322;osierni-%20oficjalny%20Teledysk%20&#346;DM%20Krak&#243;w%202016%20%5bOfficial%20Music%20Video%5d.mp4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3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6.png"/><Relationship Id="rId5" Type="http://schemas.openxmlformats.org/officeDocument/2006/relationships/hyperlink" Target="https://dict.leo.org/plde/index_de.html" TargetMode="Externa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image" Target="../media/image8.png"/><Relationship Id="rId5" Type="http://schemas.openxmlformats.org/officeDocument/2006/relationships/hyperlink" Target="https://dict.leo.org/plde/index_de.html" TargetMode="Externa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9.wav"/><Relationship Id="rId2" Type="http://schemas.openxmlformats.org/officeDocument/2006/relationships/audio" Target="../media/audio8.wav"/><Relationship Id="rId1" Type="http://schemas.openxmlformats.org/officeDocument/2006/relationships/audio" Target="../media/audio7.wav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2.wav"/><Relationship Id="rId1" Type="http://schemas.openxmlformats.org/officeDocument/2006/relationships/audio" Target="../media/audio11.wav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Lenovo\Desktop\Videos\WJT%20Workshop%20Videos\Offizielle%20Hymne%20WJT%20Krakau%202016%20lyrics%20DEUTSCHE%20U&#776;BERSETZUNG.mp4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71701"/>
          </a:xfrm>
        </p:spPr>
        <p:txBody>
          <a:bodyPr/>
          <a:lstStyle/>
          <a:p>
            <a:r>
              <a:rPr lang="de-DE" dirty="0" smtClean="0"/>
              <a:t>Workshop: Polen für Anfänger</a:t>
            </a:r>
            <a:br>
              <a:rPr lang="de-DE" dirty="0" smtClean="0"/>
            </a:br>
            <a:r>
              <a:rPr lang="de-DE" sz="2000" dirty="0" smtClean="0"/>
              <a:t>Referent: Daniel Fink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>
            <a:normAutofit/>
          </a:bodyPr>
          <a:lstStyle/>
          <a:p>
            <a:endParaRPr lang="de-DE" sz="1800" dirty="0">
              <a:solidFill>
                <a:schemeClr val="tx1"/>
              </a:solidFill>
            </a:endParaRPr>
          </a:p>
          <a:p>
            <a:endParaRPr lang="de-DE" sz="18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Lenovo\Desktop\Bilder zu Polen\WJT2016_Logo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5374112" cy="4183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de-DE" dirty="0" smtClean="0"/>
              <a:t>Wann wurde der polnische Staat gegründet?</a:t>
            </a:r>
          </a:p>
          <a:p>
            <a:pPr algn="ctr">
              <a:buNone/>
            </a:pPr>
            <a:endParaRPr lang="de-DE" dirty="0"/>
          </a:p>
          <a:p>
            <a:pPr marL="514350" indent="-514350" algn="ctr">
              <a:buAutoNum type="alphaLcParenR"/>
            </a:pPr>
            <a:r>
              <a:rPr lang="de-DE" dirty="0"/>
              <a:t>i</a:t>
            </a:r>
            <a:r>
              <a:rPr lang="de-DE" dirty="0" smtClean="0"/>
              <a:t>m 15. Jh.</a:t>
            </a:r>
          </a:p>
          <a:p>
            <a:pPr marL="514350" indent="-514350" algn="ctr">
              <a:buAutoNum type="alphaLcParenR"/>
            </a:pPr>
            <a:r>
              <a:rPr lang="de-DE" dirty="0"/>
              <a:t>i</a:t>
            </a:r>
            <a:r>
              <a:rPr lang="de-DE" dirty="0" smtClean="0"/>
              <a:t>m 18. Jh.</a:t>
            </a:r>
          </a:p>
          <a:p>
            <a:pPr marL="514350" indent="-514350" algn="ctr">
              <a:buAutoNum type="alphaLcParenR"/>
            </a:pPr>
            <a:r>
              <a:rPr lang="de-DE" b="1" dirty="0"/>
              <a:t>i</a:t>
            </a:r>
            <a:r>
              <a:rPr lang="de-DE" b="1" dirty="0" smtClean="0"/>
              <a:t>m 10. Jh.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3. Kurzfilme zu Polen &amp; WJT &amp; Krakau</a:t>
            </a:r>
            <a:br>
              <a:rPr lang="de-DE" dirty="0" smtClean="0"/>
            </a:br>
            <a:r>
              <a:rPr lang="de-DE" sz="1800" dirty="0" smtClean="0"/>
              <a:t>(auf Schwarzbild einmal klicken zum Abspielen)</a:t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2700" dirty="0" smtClean="0"/>
              <a:t>Video: Steffen Möller</a:t>
            </a:r>
            <a:endParaRPr lang="de-DE" sz="2700" dirty="0"/>
          </a:p>
        </p:txBody>
      </p:sp>
      <p:pic>
        <p:nvPicPr>
          <p:cNvPr id="5" name="Steffen Möller - ein Deutscher unter Pole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28794" y="2285992"/>
            <a:ext cx="5500726" cy="4125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71636"/>
          </a:xfrm>
        </p:spPr>
        <p:txBody>
          <a:bodyPr>
            <a:normAutofit/>
          </a:bodyPr>
          <a:lstStyle/>
          <a:p>
            <a:r>
              <a:rPr lang="de-DE" sz="2400" dirty="0" smtClean="0"/>
              <a:t>Video: Was denken Deutsche über Polen</a:t>
            </a:r>
            <a:endParaRPr lang="de-DE" sz="2400" dirty="0"/>
          </a:p>
        </p:txBody>
      </p:sp>
      <p:pic>
        <p:nvPicPr>
          <p:cNvPr id="4" name="Was denken Deutsche ueber Polen-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728" y="1428728"/>
            <a:ext cx="6357982" cy="4768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Video: Der WJT ist mehr als das Event</a:t>
            </a:r>
            <a:endParaRPr lang="de-DE" sz="2400" dirty="0"/>
          </a:p>
        </p:txBody>
      </p:sp>
      <p:pic>
        <p:nvPicPr>
          <p:cNvPr id="4" name="-Der Weltjugendtag ist mehr als das Event- - Ein Besuch in Krakau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142984"/>
            <a:ext cx="6429420" cy="4822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Video: WJT Werbevideo</a:t>
            </a:r>
            <a:endParaRPr lang="de-DE" sz="2400" dirty="0"/>
          </a:p>
        </p:txBody>
      </p:sp>
      <p:pic>
        <p:nvPicPr>
          <p:cNvPr id="4" name="WYD Krakow 2016 - Promo [OFFICIAL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1142984"/>
            <a:ext cx="6715172" cy="5036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Video: WJT Hymne auf Polnisch (offizielles Video)</a:t>
            </a:r>
            <a:endParaRPr lang="de-DE" sz="2400" dirty="0"/>
          </a:p>
        </p:txBody>
      </p:sp>
      <p:pic>
        <p:nvPicPr>
          <p:cNvPr id="4" name="-Błogosławieni miłosierni- oficjalny Teledysk ŚDM Kraków 2016 [Official Music Video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2976" y="1214422"/>
            <a:ext cx="7000924" cy="52506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Polnisch Crashkurs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de-DE" dirty="0" err="1" smtClean="0">
                <a:hlinkClick r:id="rId5"/>
              </a:rPr>
              <a:t>Dzień</a:t>
            </a:r>
            <a:r>
              <a:rPr lang="de-DE" dirty="0" smtClean="0"/>
              <a:t> </a:t>
            </a:r>
            <a:r>
              <a:rPr lang="de-DE" dirty="0" err="1" smtClean="0">
                <a:hlinkClick r:id="rId5"/>
              </a:rPr>
              <a:t>dobry</a:t>
            </a:r>
            <a:r>
              <a:rPr lang="de-DE" dirty="0" smtClean="0"/>
              <a:t>!  Guten Tag!</a:t>
            </a:r>
          </a:p>
          <a:p>
            <a:pPr algn="ctr">
              <a:buNone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de-DE" dirty="0" err="1" smtClean="0">
                <a:hlinkClick r:id="rId5"/>
              </a:rPr>
              <a:t>Dobry</a:t>
            </a:r>
            <a:r>
              <a:rPr lang="de-DE" dirty="0" smtClean="0"/>
              <a:t> </a:t>
            </a:r>
            <a:r>
              <a:rPr lang="de-DE" dirty="0" err="1" smtClean="0">
                <a:hlinkClick r:id="rId5"/>
              </a:rPr>
              <a:t>wieczór</a:t>
            </a:r>
            <a:r>
              <a:rPr lang="de-DE" dirty="0" smtClean="0"/>
              <a:t>! Guten Abend!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err="1" smtClean="0">
                <a:hlinkClick r:id="rId5"/>
              </a:rPr>
              <a:t>Cześć</a:t>
            </a:r>
            <a:r>
              <a:rPr lang="de-DE" dirty="0" smtClean="0"/>
              <a:t>! Hallo/Tschüss!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5" name="Dzien dobry">
            <a:hlinkClick r:id="" action="ppaction://media"/>
          </p:cNvPr>
          <p:cNvPicPr>
            <a:picLocks noRot="1" noChangeAspect="1"/>
          </p:cNvPicPr>
          <p:nvPr>
            <a:wavAudioFile r:embed="rId1" name="Dzien dobry"/>
          </p:nvPr>
        </p:nvPicPr>
        <p:blipFill>
          <a:blip r:embed="rId6"/>
          <a:stretch>
            <a:fillRect/>
          </a:stretch>
        </p:blipFill>
        <p:spPr>
          <a:xfrm>
            <a:off x="3357554" y="2357430"/>
            <a:ext cx="304800" cy="304800"/>
          </a:xfrm>
          <a:prstGeom prst="rect">
            <a:avLst/>
          </a:prstGeom>
        </p:spPr>
      </p:pic>
      <p:pic>
        <p:nvPicPr>
          <p:cNvPr id="6" name="Dobry wieczor">
            <a:hlinkClick r:id="" action="ppaction://media"/>
          </p:cNvPr>
          <p:cNvPicPr>
            <a:picLocks noRot="1" noChangeAspect="1"/>
          </p:cNvPicPr>
          <p:nvPr>
            <a:wavAudioFile r:embed="rId2" name="Dobry wieczor"/>
          </p:nvPr>
        </p:nvPicPr>
        <p:blipFill>
          <a:blip r:embed="rId7"/>
          <a:stretch>
            <a:fillRect/>
          </a:stretch>
        </p:blipFill>
        <p:spPr>
          <a:xfrm>
            <a:off x="3286116" y="4000504"/>
            <a:ext cx="304800" cy="304800"/>
          </a:xfrm>
          <a:prstGeom prst="rect">
            <a:avLst/>
          </a:prstGeom>
        </p:spPr>
      </p:pic>
      <p:pic>
        <p:nvPicPr>
          <p:cNvPr id="7" name="Czesc">
            <a:hlinkClick r:id="" action="ppaction://media"/>
          </p:cNvPr>
          <p:cNvPicPr>
            <a:picLocks noRot="1" noChangeAspect="1"/>
          </p:cNvPicPr>
          <p:nvPr>
            <a:wavAudioFile r:embed="rId3" name="Czesc"/>
          </p:nvPr>
        </p:nvPicPr>
        <p:blipFill>
          <a:blip r:embed="rId8"/>
          <a:stretch>
            <a:fillRect/>
          </a:stretch>
        </p:blipFill>
        <p:spPr>
          <a:xfrm>
            <a:off x="3071802" y="52863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96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9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Smacznego</a:t>
            </a:r>
            <a:r>
              <a:rPr lang="de-DE" dirty="0" smtClean="0"/>
              <a:t>! Guten Appetit!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err="1" smtClean="0">
                <a:hlinkClick r:id="rId5"/>
              </a:rPr>
              <a:t>Dziękuję</a:t>
            </a:r>
            <a:r>
              <a:rPr lang="de-DE" dirty="0" smtClean="0"/>
              <a:t>! Danke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dirty="0" err="1" smtClean="0">
                <a:hlinkClick r:id="rId5"/>
              </a:rPr>
              <a:t>Proszę</a:t>
            </a:r>
            <a:r>
              <a:rPr lang="de-DE" dirty="0" smtClean="0"/>
              <a:t>! (Wie) bitte! </a:t>
            </a:r>
          </a:p>
          <a:p>
            <a:pPr algn="ctr">
              <a:buNone/>
            </a:pPr>
            <a:endParaRPr lang="de-DE" dirty="0" smtClean="0"/>
          </a:p>
          <a:p>
            <a:endParaRPr lang="de-DE" dirty="0"/>
          </a:p>
        </p:txBody>
      </p:sp>
      <p:pic>
        <p:nvPicPr>
          <p:cNvPr id="4" name="Sound aufgezeichnet">
            <a:hlinkClick r:id="" action="ppaction://media"/>
          </p:cNvPr>
          <p:cNvPicPr>
            <a:picLocks noRot="1" noChangeAspect="1"/>
          </p:cNvPicPr>
          <p:nvPr>
            <a:wavAudioFile r:embed="rId1" name="Sound aufgezeichnet"/>
          </p:nvPr>
        </p:nvPicPr>
        <p:blipFill>
          <a:blip r:embed="rId6"/>
          <a:stretch>
            <a:fillRect/>
          </a:stretch>
        </p:blipFill>
        <p:spPr>
          <a:xfrm>
            <a:off x="3214678" y="2285992"/>
            <a:ext cx="304800" cy="304800"/>
          </a:xfrm>
          <a:prstGeom prst="rect">
            <a:avLst/>
          </a:prstGeom>
        </p:spPr>
      </p:pic>
      <p:pic>
        <p:nvPicPr>
          <p:cNvPr id="5" name="Dziekuje">
            <a:hlinkClick r:id="" action="ppaction://media"/>
          </p:cNvPr>
          <p:cNvPicPr>
            <a:picLocks noRot="1" noChangeAspect="1"/>
          </p:cNvPicPr>
          <p:nvPr>
            <a:wavAudioFile r:embed="rId2" name="Dziekuje"/>
          </p:nvPr>
        </p:nvPicPr>
        <p:blipFill>
          <a:blip r:embed="rId6"/>
          <a:stretch>
            <a:fillRect/>
          </a:stretch>
        </p:blipFill>
        <p:spPr>
          <a:xfrm>
            <a:off x="3857620" y="3929066"/>
            <a:ext cx="304800" cy="304800"/>
          </a:xfrm>
          <a:prstGeom prst="rect">
            <a:avLst/>
          </a:prstGeom>
        </p:spPr>
      </p:pic>
      <p:pic>
        <p:nvPicPr>
          <p:cNvPr id="6" name="Prosze">
            <a:hlinkClick r:id="" action="ppaction://media"/>
          </p:cNvPr>
          <p:cNvPicPr>
            <a:picLocks noRot="1" noChangeAspect="1"/>
          </p:cNvPicPr>
          <p:nvPr>
            <a:wavAudioFile r:embed="rId3" name="Prosze"/>
          </p:nvPr>
        </p:nvPicPr>
        <p:blipFill>
          <a:blip r:embed="rId6"/>
          <a:stretch>
            <a:fillRect/>
          </a:stretch>
        </p:blipFill>
        <p:spPr>
          <a:xfrm>
            <a:off x="3428992" y="52149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33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2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(Ja)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jestem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dirty="0" smtClean="0"/>
              <a:t>…! Ich bin …!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(Ja)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jestem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z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Niemiec</a:t>
            </a:r>
            <a:r>
              <a:rPr lang="de-DE" dirty="0" smtClean="0"/>
              <a:t>! Ich bin aus Deutschland!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Kolonia</a:t>
            </a:r>
            <a:r>
              <a:rPr lang="de-DE" dirty="0" smtClean="0"/>
              <a:t> Köln</a:t>
            </a:r>
          </a:p>
          <a:p>
            <a:pPr algn="ctr">
              <a:buNone/>
            </a:pPr>
            <a:endParaRPr lang="de-DE" dirty="0" smtClean="0"/>
          </a:p>
          <a:p>
            <a:pPr algn="ctr">
              <a:buNone/>
            </a:pP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(Ja)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jestem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z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Kolonii</a:t>
            </a:r>
            <a:r>
              <a:rPr lang="de-DE" dirty="0" smtClean="0"/>
              <a:t>! Ich bin aus Köln!</a:t>
            </a:r>
          </a:p>
          <a:p>
            <a:endParaRPr lang="de-DE" dirty="0"/>
          </a:p>
        </p:txBody>
      </p:sp>
      <p:pic>
        <p:nvPicPr>
          <p:cNvPr id="4" name="ja jestem">
            <a:hlinkClick r:id="" action="ppaction://media"/>
          </p:cNvPr>
          <p:cNvPicPr>
            <a:picLocks noRot="1" noChangeAspect="1"/>
          </p:cNvPicPr>
          <p:nvPr>
            <a:wavAudioFile r:embed="rId1" name="ja jestem"/>
          </p:nvPr>
        </p:nvPicPr>
        <p:blipFill>
          <a:blip r:embed="rId6"/>
          <a:stretch>
            <a:fillRect/>
          </a:stretch>
        </p:blipFill>
        <p:spPr>
          <a:xfrm>
            <a:off x="3571868" y="2143116"/>
            <a:ext cx="304800" cy="304800"/>
          </a:xfrm>
          <a:prstGeom prst="rect">
            <a:avLst/>
          </a:prstGeom>
        </p:spPr>
      </p:pic>
      <p:pic>
        <p:nvPicPr>
          <p:cNvPr id="5" name="ja jestem z Niemiec">
            <a:hlinkClick r:id="" action="ppaction://media"/>
          </p:cNvPr>
          <p:cNvPicPr>
            <a:picLocks noRot="1" noChangeAspect="1"/>
          </p:cNvPicPr>
          <p:nvPr>
            <a:wavAudioFile r:embed="rId2" name="ja jestem z Niemiec"/>
          </p:nvPr>
        </p:nvPicPr>
        <p:blipFill>
          <a:blip r:embed="rId6"/>
          <a:stretch>
            <a:fillRect/>
          </a:stretch>
        </p:blipFill>
        <p:spPr>
          <a:xfrm>
            <a:off x="2428860" y="3357562"/>
            <a:ext cx="304800" cy="304800"/>
          </a:xfrm>
          <a:prstGeom prst="rect">
            <a:avLst/>
          </a:prstGeom>
        </p:spPr>
      </p:pic>
      <p:pic>
        <p:nvPicPr>
          <p:cNvPr id="6" name="Kolonia">
            <a:hlinkClick r:id="" action="ppaction://media"/>
          </p:cNvPr>
          <p:cNvPicPr>
            <a:picLocks noRot="1" noChangeAspect="1"/>
          </p:cNvPicPr>
          <p:nvPr>
            <a:wavAudioFile r:embed="rId3" name="Kolonia"/>
          </p:nvPr>
        </p:nvPicPr>
        <p:blipFill>
          <a:blip r:embed="rId6"/>
          <a:stretch>
            <a:fillRect/>
          </a:stretch>
        </p:blipFill>
        <p:spPr>
          <a:xfrm>
            <a:off x="4143372" y="4500570"/>
            <a:ext cx="304800" cy="304800"/>
          </a:xfrm>
          <a:prstGeom prst="rect">
            <a:avLst/>
          </a:prstGeom>
        </p:spPr>
      </p:pic>
      <p:pic>
        <p:nvPicPr>
          <p:cNvPr id="7" name="ja jestem z kolonii">
            <a:hlinkClick r:id="" action="ppaction://media"/>
          </p:cNvPr>
          <p:cNvPicPr>
            <a:picLocks noRot="1" noChangeAspect="1"/>
          </p:cNvPicPr>
          <p:nvPr>
            <a:wavAudioFile r:embed="rId4" name="ja jestem z kolonii"/>
          </p:nvPr>
        </p:nvPicPr>
        <p:blipFill>
          <a:blip r:embed="rId6"/>
          <a:stretch>
            <a:fillRect/>
          </a:stretch>
        </p:blipFill>
        <p:spPr>
          <a:xfrm>
            <a:off x="3500430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3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59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3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71451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Światowe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Dni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Młodzieży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 (SDM)</a:t>
            </a:r>
            <a:b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de-DE" dirty="0" smtClean="0"/>
              <a:t>Weltjugendtag (WJT)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de-DE" u="sng" dirty="0" smtClean="0"/>
          </a:p>
          <a:p>
            <a:pPr fontAlgn="base">
              <a:buNone/>
            </a:pP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Błogosławieni miłosierni,</a:t>
            </a:r>
          </a:p>
          <a:p>
            <a:pPr fontAlgn="base">
              <a:buNone/>
            </a:pP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albowiem oni miłosierdzia dostąpią!</a:t>
            </a:r>
            <a:endParaRPr lang="de-DE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endParaRPr lang="de-DE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Selig die Barmherzigen, </a:t>
            </a:r>
          </a:p>
          <a:p>
            <a:pPr fontAlgn="base"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Denn sie werden Erbarmen finden!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de-DE" dirty="0" smtClean="0"/>
          </a:p>
        </p:txBody>
      </p:sp>
      <p:pic>
        <p:nvPicPr>
          <p:cNvPr id="4" name="Blogoslawieni">
            <a:hlinkClick r:id="" action="ppaction://media"/>
          </p:cNvPr>
          <p:cNvPicPr>
            <a:picLocks noRot="1" noChangeAspect="1"/>
          </p:cNvPicPr>
          <p:nvPr>
            <a:wavAudioFile r:embed="rId1" name="Blogoslawieni"/>
          </p:nvPr>
        </p:nvPicPr>
        <p:blipFill>
          <a:blip r:embed="rId4"/>
          <a:stretch>
            <a:fillRect/>
          </a:stretch>
        </p:blipFill>
        <p:spPr>
          <a:xfrm>
            <a:off x="5143504" y="2214554"/>
            <a:ext cx="304800" cy="304800"/>
          </a:xfrm>
          <a:prstGeom prst="rect">
            <a:avLst/>
          </a:prstGeom>
        </p:spPr>
      </p:pic>
      <p:pic>
        <p:nvPicPr>
          <p:cNvPr id="5" name="albowiem">
            <a:hlinkClick r:id="" action="ppaction://media"/>
          </p:cNvPr>
          <p:cNvPicPr>
            <a:picLocks noRot="1" noChangeAspect="1"/>
          </p:cNvPicPr>
          <p:nvPr>
            <a:wavAudioFile r:embed="rId2" name="albowiem"/>
          </p:nvPr>
        </p:nvPicPr>
        <p:blipFill>
          <a:blip r:embed="rId4"/>
          <a:stretch>
            <a:fillRect/>
          </a:stretch>
        </p:blipFill>
        <p:spPr>
          <a:xfrm>
            <a:off x="7143768" y="28574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7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9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marL="514350" indent="-514350">
              <a:buAutoNum type="arabicPeriod"/>
            </a:pPr>
            <a:r>
              <a:rPr lang="de-DE" dirty="0" smtClean="0"/>
              <a:t>Vorstellungsrunde</a:t>
            </a:r>
          </a:p>
          <a:p>
            <a:pPr marL="514350" indent="-514350">
              <a:buAutoNum type="arabicPeriod"/>
            </a:pPr>
            <a:r>
              <a:rPr lang="de-DE" dirty="0" smtClean="0"/>
              <a:t>Quiz zu Polen</a:t>
            </a:r>
          </a:p>
          <a:p>
            <a:pPr marL="514350" indent="-514350">
              <a:buAutoNum type="arabicPeriod"/>
            </a:pPr>
            <a:r>
              <a:rPr lang="de-DE" dirty="0" smtClean="0"/>
              <a:t>Kurzfilme zu Polen &amp; WJT </a:t>
            </a:r>
            <a:r>
              <a:rPr lang="de-DE" dirty="0" smtClean="0"/>
              <a:t>&amp; Krakau</a:t>
            </a: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Kleiner Polnisch Kurs</a:t>
            </a:r>
          </a:p>
          <a:p>
            <a:pPr marL="514350" indent="-514350">
              <a:buAutoNum type="arabicPeriod"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Video: WJT Hymne mit dt. und </a:t>
            </a:r>
            <a:r>
              <a:rPr lang="de-DE" sz="2400" dirty="0" err="1" smtClean="0"/>
              <a:t>pl</a:t>
            </a:r>
            <a:r>
              <a:rPr lang="de-DE" sz="2400" dirty="0" smtClean="0"/>
              <a:t>. Untertiteln</a:t>
            </a:r>
            <a:endParaRPr lang="de-DE" sz="2400" dirty="0"/>
          </a:p>
        </p:txBody>
      </p:sp>
      <p:pic>
        <p:nvPicPr>
          <p:cNvPr id="4" name="Offizielle Hymne WJT Krakau 2016 lyrics DEUTSCHE ÜBERSETZU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28662" y="1035819"/>
            <a:ext cx="7215238" cy="541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/>
              <a:t>Danke und bis Krakau !</a:t>
            </a:r>
            <a:endParaRPr lang="de-DE" sz="6000" dirty="0"/>
          </a:p>
        </p:txBody>
      </p:sp>
      <p:pic>
        <p:nvPicPr>
          <p:cNvPr id="2050" name="Picture 2" descr="C:\Users\Lenovo\Desktop\Bilder zu Polen\Kraka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700" y="1608931"/>
            <a:ext cx="7848600" cy="450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Polen im Herzen Europas</a:t>
            </a:r>
            <a:endParaRPr lang="de-DE" dirty="0"/>
          </a:p>
        </p:txBody>
      </p:sp>
      <p:pic>
        <p:nvPicPr>
          <p:cNvPr id="2050" name="Picture 2" descr="C:\Users\Lenovo\Desktop\Bilder zu Polen\2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5548338" cy="4702216"/>
          </a:xfrm>
          <a:prstGeom prst="rect">
            <a:avLst/>
          </a:prstGeom>
          <a:noFill/>
        </p:spPr>
      </p:pic>
      <p:pic>
        <p:nvPicPr>
          <p:cNvPr id="4" name="Picture 2" descr="C:\Users\Lenovo\Desktop\Bilder zu Polen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2872251" cy="2143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3075" name="Picture 3" descr="C:\Users\Lenovo\Desktop\Bilder zu Polen\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4957786" cy="5325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600" dirty="0" smtClean="0"/>
              <a:t>2. Quiz zu Polen</a:t>
            </a:r>
            <a:endParaRPr lang="de-DE" sz="6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  <a:p>
            <a:pPr algn="ctr">
              <a:buNone/>
            </a:pPr>
            <a:r>
              <a:rPr lang="de-DE" sz="4400" dirty="0" smtClean="0"/>
              <a:t>Was weißt du eigentlich zu Polen?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de-DE" dirty="0" smtClean="0"/>
              <a:t>Nach der Volkszählung von 2011 sind wie viel % der in Polen lebenden Menschen polnische Staatsbürger?</a:t>
            </a:r>
          </a:p>
          <a:p>
            <a:pPr algn="ctr">
              <a:buNone/>
            </a:pPr>
            <a:endParaRPr lang="de-DE" dirty="0"/>
          </a:p>
          <a:p>
            <a:pPr marL="514350" indent="-514350" algn="ctr">
              <a:buAutoNum type="alphaLcParenR"/>
            </a:pPr>
            <a:r>
              <a:rPr lang="de-DE" b="1" dirty="0" smtClean="0"/>
              <a:t>99,7%</a:t>
            </a:r>
          </a:p>
          <a:p>
            <a:pPr marL="514350" indent="-514350" algn="ctr">
              <a:buAutoNum type="alphaLcParenR"/>
            </a:pPr>
            <a:r>
              <a:rPr lang="de-DE" dirty="0" smtClean="0"/>
              <a:t>90,5%</a:t>
            </a:r>
          </a:p>
          <a:p>
            <a:pPr marL="514350" indent="-514350" algn="ctr">
              <a:buAutoNum type="alphaLcParenR"/>
            </a:pPr>
            <a:r>
              <a:rPr lang="de-DE" dirty="0" smtClean="0"/>
              <a:t>80,3%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de-DE" dirty="0" smtClean="0"/>
              <a:t>Wer bildet die größte nationale Minderheit in Polen?</a:t>
            </a:r>
          </a:p>
          <a:p>
            <a:pPr algn="ctr">
              <a:buNone/>
            </a:pPr>
            <a:endParaRPr lang="de-DE" dirty="0"/>
          </a:p>
          <a:p>
            <a:pPr marL="514350" indent="-514350" algn="ctr">
              <a:buAutoNum type="alphaLcParenR"/>
            </a:pPr>
            <a:r>
              <a:rPr lang="de-DE" b="1" dirty="0"/>
              <a:t>d</a:t>
            </a:r>
            <a:r>
              <a:rPr lang="de-DE" b="1" dirty="0" smtClean="0"/>
              <a:t>ie Deutschen</a:t>
            </a:r>
          </a:p>
          <a:p>
            <a:pPr marL="514350" indent="-514350" algn="ctr">
              <a:buAutoNum type="alphaLcParenR"/>
            </a:pPr>
            <a:r>
              <a:rPr lang="de-DE" dirty="0"/>
              <a:t>d</a:t>
            </a:r>
            <a:r>
              <a:rPr lang="de-DE" dirty="0" smtClean="0"/>
              <a:t>ie Ukrainer</a:t>
            </a:r>
          </a:p>
          <a:p>
            <a:pPr marL="514350" indent="-514350" algn="ctr">
              <a:buAutoNum type="alphaLcParenR"/>
            </a:pPr>
            <a:r>
              <a:rPr lang="de-DE" dirty="0"/>
              <a:t>d</a:t>
            </a:r>
            <a:r>
              <a:rPr lang="de-DE" dirty="0" smtClean="0"/>
              <a:t>ie Russen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de-DE" dirty="0" smtClean="0"/>
              <a:t>Bei ca. 38 Mio. Einwohnern Polens wird die Zahl der Auslandspolen weltweit auf wie viel geschätzt?</a:t>
            </a:r>
          </a:p>
          <a:p>
            <a:pPr marL="514350" indent="-514350" algn="ctr">
              <a:buAutoNum type="alphaLcParenR"/>
            </a:pPr>
            <a:r>
              <a:rPr lang="de-DE" dirty="0" smtClean="0"/>
              <a:t>10 Mio.</a:t>
            </a:r>
          </a:p>
          <a:p>
            <a:pPr marL="514350" indent="-514350" algn="ctr">
              <a:buAutoNum type="alphaLcParenR"/>
            </a:pPr>
            <a:r>
              <a:rPr lang="de-DE" dirty="0" smtClean="0"/>
              <a:t>40 Mio.</a:t>
            </a:r>
          </a:p>
          <a:p>
            <a:pPr marL="514350" indent="-514350" algn="ctr">
              <a:buAutoNum type="alphaLcParenR"/>
            </a:pPr>
            <a:r>
              <a:rPr lang="de-DE" b="1" dirty="0" smtClean="0"/>
              <a:t>20 Mio.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/>
          <a:lstStyle/>
          <a:p>
            <a:pPr algn="ctr">
              <a:buNone/>
            </a:pPr>
            <a:r>
              <a:rPr lang="de-DE" dirty="0" smtClean="0"/>
              <a:t>Wie viel % der polnischen Bevölkerung sind römisch-katholisch?</a:t>
            </a:r>
          </a:p>
          <a:p>
            <a:pPr marL="514350" indent="-514350" algn="ctr">
              <a:buAutoNum type="alphaLcParenR"/>
            </a:pPr>
            <a:r>
              <a:rPr lang="de-DE" b="1" dirty="0" smtClean="0"/>
              <a:t>87%</a:t>
            </a:r>
          </a:p>
          <a:p>
            <a:pPr marL="514350" indent="-514350" algn="ctr">
              <a:buAutoNum type="alphaLcParenR"/>
            </a:pPr>
            <a:r>
              <a:rPr lang="de-DE" dirty="0" smtClean="0"/>
              <a:t>97%</a:t>
            </a:r>
          </a:p>
          <a:p>
            <a:pPr marL="514350" indent="-514350" algn="ctr">
              <a:buAutoNum type="alphaLcParenR"/>
            </a:pPr>
            <a:r>
              <a:rPr lang="de-DE" dirty="0" smtClean="0"/>
              <a:t>60%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Bildschirmpräsentation (4:3)</PresentationFormat>
  <Paragraphs>69</Paragraphs>
  <Slides>21</Slides>
  <Notes>0</Notes>
  <HiddenSlides>0</HiddenSlides>
  <MMClips>18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Larissa-Design</vt:lpstr>
      <vt:lpstr>Workshop: Polen für Anfänger Referent: Daniel Fink</vt:lpstr>
      <vt:lpstr>Ablauf</vt:lpstr>
      <vt:lpstr>Polen im Herzen Europas</vt:lpstr>
      <vt:lpstr>Folie 4</vt:lpstr>
      <vt:lpstr>2. Quiz zu Polen</vt:lpstr>
      <vt:lpstr>Folie 6</vt:lpstr>
      <vt:lpstr>Folie 7</vt:lpstr>
      <vt:lpstr>Folie 8</vt:lpstr>
      <vt:lpstr>Folie 9</vt:lpstr>
      <vt:lpstr>Folie 10</vt:lpstr>
      <vt:lpstr>3. Kurzfilme zu Polen &amp; WJT &amp; Krakau (auf Schwarzbild einmal klicken zum Abspielen)   Video: Steffen Möller</vt:lpstr>
      <vt:lpstr>Video: Was denken Deutsche über Polen</vt:lpstr>
      <vt:lpstr>Video: Der WJT ist mehr als das Event</vt:lpstr>
      <vt:lpstr>Video: WJT Werbevideo</vt:lpstr>
      <vt:lpstr>Video: WJT Hymne auf Polnisch (offizielles Video)</vt:lpstr>
      <vt:lpstr>Polnisch Crashkurs</vt:lpstr>
      <vt:lpstr>Folie 17</vt:lpstr>
      <vt:lpstr>Folie 18</vt:lpstr>
      <vt:lpstr>Światowe Dni Młodzieży (SDM) Weltjugendtag (WJT) </vt:lpstr>
      <vt:lpstr>Video: WJT Hymne mit dt. und pl. Untertiteln</vt:lpstr>
      <vt:lpstr>Danke und bis Krakau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Workshop: Polen für Anfänger</dc:title>
  <dc:creator>Lenovo</dc:creator>
  <cp:lastModifiedBy>Lenovo</cp:lastModifiedBy>
  <cp:revision>22</cp:revision>
  <dcterms:created xsi:type="dcterms:W3CDTF">2016-03-05T01:35:28Z</dcterms:created>
  <dcterms:modified xsi:type="dcterms:W3CDTF">2016-04-16T09:25:12Z</dcterms:modified>
</cp:coreProperties>
</file>